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54" r:id="rId2"/>
    <p:sldId id="324" r:id="rId3"/>
    <p:sldId id="326" r:id="rId4"/>
    <p:sldId id="268" r:id="rId5"/>
    <p:sldId id="337" r:id="rId6"/>
    <p:sldId id="338" r:id="rId7"/>
    <p:sldId id="339" r:id="rId8"/>
    <p:sldId id="340" r:id="rId9"/>
    <p:sldId id="341" r:id="rId10"/>
    <p:sldId id="328" r:id="rId11"/>
    <p:sldId id="329" r:id="rId12"/>
    <p:sldId id="330" r:id="rId13"/>
    <p:sldId id="331" r:id="rId14"/>
    <p:sldId id="332" r:id="rId15"/>
    <p:sldId id="333" r:id="rId16"/>
    <p:sldId id="342" r:id="rId17"/>
    <p:sldId id="343" r:id="rId18"/>
    <p:sldId id="267" r:id="rId19"/>
    <p:sldId id="355" r:id="rId20"/>
    <p:sldId id="323" r:id="rId21"/>
    <p:sldId id="334" r:id="rId22"/>
    <p:sldId id="273" r:id="rId23"/>
    <p:sldId id="358" r:id="rId24"/>
    <p:sldId id="357" r:id="rId25"/>
    <p:sldId id="359" r:id="rId26"/>
    <p:sldId id="356" r:id="rId27"/>
    <p:sldId id="283" r:id="rId28"/>
    <p:sldId id="352" r:id="rId29"/>
    <p:sldId id="348" r:id="rId30"/>
    <p:sldId id="284" r:id="rId31"/>
    <p:sldId id="350" r:id="rId32"/>
    <p:sldId id="351" r:id="rId33"/>
    <p:sldId id="306" r:id="rId34"/>
    <p:sldId id="345" r:id="rId35"/>
    <p:sldId id="347" r:id="rId36"/>
    <p:sldId id="346" r:id="rId37"/>
    <p:sldId id="353" r:id="rId38"/>
    <p:sldId id="34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C7F"/>
    <a:srgbClr val="007AFF"/>
    <a:srgbClr val="FFFFFF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7"/>
    <p:restoredTop sz="92552"/>
  </p:normalViewPr>
  <p:slideViewPr>
    <p:cSldViewPr snapToGrid="0" snapToObjects="1">
      <p:cViewPr>
        <p:scale>
          <a:sx n="68" d="100"/>
          <a:sy n="68" d="100"/>
        </p:scale>
        <p:origin x="134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07A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127.0.0.1:80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tree_teaching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6" Type="http://schemas.openxmlformats.org/officeDocument/2006/relationships/hyperlink" Target="http://otree.readthedocs.org/" TargetMode="External"/><Relationship Id="rId7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" TargetMode="External"/><Relationship Id="rId3" Type="http://schemas.openxmlformats.org/officeDocument/2006/relationships/hyperlink" Target="http://rogerdudler.github.io/git-guide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Brussels</a:t>
            </a:r>
            <a:endParaRPr lang="en-US" dirty="0"/>
          </a:p>
          <a:p>
            <a:r>
              <a:rPr lang="en-US" dirty="0" smtClean="0"/>
              <a:t>July  11-12, 2018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9" y="21553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87" y="1676400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344" y="1289957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444" y="560613"/>
            <a:ext cx="4546181" cy="53721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5" y="3373665"/>
            <a:ext cx="4394200" cy="298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43" y="4223657"/>
            <a:ext cx="53594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6257" y="3461657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/>
              <a:t>the first oTree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203517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the terminal (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MacOS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), or PowerShell/Command line (Windows)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Check if oTree is installed: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5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version</a:t>
            </a: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new project: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NAMEOFPROJECT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Create a new 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app: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Change to NAMEOFPROJECT folder: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cd NAMEOFPROJECT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Create an app: </a:t>
            </a:r>
            <a:r>
              <a:rPr lang="en-US" sz="2000" dirty="0"/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NAMEOFAPP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600200" lvl="1" indent="-1143000">
              <a:lnSpc>
                <a:spcPct val="150000"/>
              </a:lnSpc>
              <a:buFont typeface="Arial"/>
              <a:buAutoNum type="arabicPeriod"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</a:t>
            </a:r>
            <a:r>
              <a:rPr lang="en-US" dirty="0" smtClean="0"/>
              <a:t>oTree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88277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Open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NAMEOFPROJECT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PyCharm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(or in any other editor of your choice)</a:t>
            </a:r>
            <a:endParaRPr lang="en-US" sz="2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register app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1101725" indent="0">
              <a:lnSpc>
                <a:spcPct val="150000"/>
              </a:lnSpc>
              <a:buNone/>
            </a:pP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SESSION_CONFIGS = [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{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display_name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First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b="1" dirty="0" err="1" smtClean="0">
                <a:latin typeface="Courier" charset="0"/>
                <a:ea typeface="Courier" charset="0"/>
                <a:cs typeface="Courier" charset="0"/>
              </a:rPr>
              <a:t>Ap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2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num_demo_participants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app_sequence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[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],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},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12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Terminal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57288" indent="-1157288" fontAlgn="base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any browser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go </a:t>
            </a:r>
            <a:r>
              <a:rPr lang="en-US" sz="2000" dirty="0">
                <a:latin typeface="Helvetica Neue Thin" charset="0"/>
                <a:ea typeface="Helvetica Neue Thin" charset="0"/>
                <a:cs typeface="Helvetica Neue Thin" charset="0"/>
              </a:rPr>
              <a:t>to: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127.0.0.1:8000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2"/>
            <a:ext cx="9851571" cy="169817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46138"/>
              </p:ext>
            </p:extLst>
          </p:nvPr>
        </p:nvGraphicFramePr>
        <p:xfrm>
          <a:off x="0" y="3899353"/>
          <a:ext cx="12192000" cy="29392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54718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Materials and code for this workshop: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TODO: http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://bit.ly/otree_teaching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0290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My e-mail: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chapkovski@gmail.com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4717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6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general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coding help: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7"/>
                        </a:rPr>
                        <a:t>https://stackoverflow.com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5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857999"/>
          </a:xfrm>
          <a:solidFill>
            <a:schemeClr val="tx1"/>
          </a:solidFill>
        </p:spPr>
        <p:txBody>
          <a:bodyPr/>
          <a:lstStyle/>
          <a:p>
            <a:pPr marL="15875"/>
            <a:r>
              <a:rPr lang="en-US" dirty="0" smtClean="0"/>
              <a:t>Very brief introduction</a:t>
            </a:r>
            <a:endParaRPr lang="en-US" dirty="0"/>
          </a:p>
        </p:txBody>
      </p:sp>
      <p:pic>
        <p:nvPicPr>
          <p:cNvPr id="4" name="Picture 2" descr="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7" y="2122716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Constants</a:t>
            </a:r>
            <a:r>
              <a:rPr lang="en-US" dirty="0" smtClean="0"/>
              <a:t>:  fixed set of global parameters, remaining the same for the entire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 smtClean="0"/>
              <a:t> model:  data that can change from session to session and from round to round, for the entire set of participants in the specific session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r>
              <a:rPr lang="en-US" dirty="0" smtClean="0"/>
              <a:t>data that remains the same for the group of players in the specific round (example: total contribution in PGG, Sender's decision in DG/TG)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model</a:t>
            </a:r>
            <a:r>
              <a:rPr lang="en-US" dirty="0"/>
              <a:t>: data </a:t>
            </a:r>
            <a:r>
              <a:rPr lang="en-US" dirty="0" smtClean="0"/>
              <a:t>for individual decision makers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# Base constants of oTree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name_in_url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myotreeapp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players_per_group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num_rounds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# Any custom parameters: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endowment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treatment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'baseline'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Group(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total_investment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contribution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3450"/>
            <a:ext cx="11976100" cy="4203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69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model has a special method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creating_session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The code there will be executed just </a:t>
            </a:r>
            <a:r>
              <a:rPr lang="en-US" b="1" dirty="0" smtClean="0"/>
              <a:t>before </a:t>
            </a:r>
            <a:r>
              <a:rPr lang="en-US" dirty="0" smtClean="0"/>
              <a:t>the session starts.</a:t>
            </a:r>
          </a:p>
          <a:p>
            <a:r>
              <a:rPr lang="en-US" dirty="0" smtClean="0"/>
              <a:t>It is used for randomizing initial values and assign treatments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processing: first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Models: where the data is stored (Player, Group, </a:t>
            </a:r>
            <a:r>
              <a:rPr lang="en-US" dirty="0" err="1" smtClean="0"/>
              <a:t>Subsession</a:t>
            </a:r>
            <a:r>
              <a:rPr lang="en-US" dirty="0" smtClean="0"/>
              <a:t> models)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Field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doc, </a:t>
            </a:r>
            <a:r>
              <a:rPr lang="en-US" dirty="0" smtClean="0"/>
              <a:t>label, </a:t>
            </a:r>
            <a:r>
              <a:rPr lang="en-US" dirty="0" smtClean="0"/>
              <a:t>max, min, choices and other field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55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'player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['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my_field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675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form(s) on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01625" indent="0" algn="ctr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fieldform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player.my_field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label= ‘Enter something’ %} </a:t>
            </a: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</a:t>
            </a:r>
            <a:r>
              <a:rPr lang="en-US" sz="36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field in form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field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%}</a:t>
            </a:r>
          </a:p>
          <a:p>
            <a:pPr marL="301625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301625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form }}</a:t>
            </a:r>
          </a:p>
        </p:txBody>
      </p:sp>
    </p:spTree>
    <p:extLst>
      <p:ext uri="{BB962C8B-B14F-4D97-AF65-F5344CB8AC3E}">
        <p14:creationId xmlns:p14="http://schemas.microsoft.com/office/powerpoint/2010/main" val="1008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r>
              <a:rPr lang="en-US" dirty="0" smtClean="0"/>
              <a:t>Guess random number game</a:t>
            </a:r>
          </a:p>
          <a:p>
            <a:r>
              <a:rPr lang="en-US" dirty="0" smtClean="0"/>
              <a:t>Ultimatum game</a:t>
            </a:r>
          </a:p>
          <a:p>
            <a:r>
              <a:rPr lang="en-US" dirty="0" smtClean="0"/>
              <a:t>Public good </a:t>
            </a:r>
            <a:r>
              <a:rPr lang="en-US" dirty="0" smtClean="0"/>
              <a:t>game</a:t>
            </a:r>
          </a:p>
          <a:p>
            <a:r>
              <a:rPr lang="en-US" dirty="0" smtClean="0"/>
              <a:t>Deployment (</a:t>
            </a:r>
            <a:r>
              <a:rPr lang="en-US" dirty="0" err="1" smtClean="0"/>
              <a:t>Heroku</a:t>
            </a:r>
            <a:r>
              <a:rPr lang="en-US" dirty="0" smtClean="0"/>
              <a:t>, </a:t>
            </a:r>
            <a:r>
              <a:rPr lang="en-US" dirty="0" err="1" smtClean="0"/>
              <a:t>mTurk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/>
              <a:t>BEFORE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is_displayed</a:t>
            </a:r>
            <a:r>
              <a:rPr lang="en-US" dirty="0" smtClean="0"/>
              <a:t> </a:t>
            </a:r>
            <a:r>
              <a:rPr lang="en-US" i="1" dirty="0" smtClean="0"/>
              <a:t>(should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dirty="0" smtClean="0"/>
              <a:t> if page is to be shown)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vars_for_template</a:t>
            </a:r>
            <a:r>
              <a:rPr lang="en-US" dirty="0" smtClean="0"/>
              <a:t> (should return variables in a form of </a:t>
            </a:r>
            <a:r>
              <a:rPr lang="en-US" b="1" dirty="0" smtClean="0"/>
              <a:t>dictionary)</a:t>
            </a:r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AFTER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before_next_page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'A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['a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['c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6091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donation; </a:t>
            </a:r>
            <a:r>
              <a:rPr lang="en-US" dirty="0" smtClean="0"/>
              <a:t>different </a:t>
            </a:r>
            <a:r>
              <a:rPr lang="en-US" i="1" dirty="0" smtClean="0"/>
              <a:t>endowments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donation_max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self.player.endowment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dictionaries</a:t>
            </a: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 smtClean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repository in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www.github.com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remote origin LINK_TO_GIT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 origin master --set-upstream</a:t>
            </a:r>
          </a:p>
          <a:p>
            <a:pPr marL="0" indent="0" algn="ctr">
              <a:buNone/>
            </a:pPr>
            <a:r>
              <a:rPr lang="en-US" dirty="0" smtClean="0"/>
              <a:t>More </a:t>
            </a:r>
            <a:r>
              <a:rPr lang="en-US" dirty="0"/>
              <a:t>info: </a:t>
            </a:r>
            <a:r>
              <a:rPr lang="en-US" dirty="0">
                <a:hlinkClick r:id="rId3"/>
              </a:rPr>
              <a:t>http://rogerdudler.github.io/git-guide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pushing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first!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create APP_NAME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addons:create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heroku-redis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master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resetdb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93" y="4245429"/>
            <a:ext cx="5794707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Obtaining data from previous rounds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player.in_all_rounds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player.in_previous_rounds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5200" dirty="0" smtClean="0">
                <a:latin typeface="Helvetica Neue Light" charset="0"/>
                <a:ea typeface="Helvetica Neue Light" charset="0"/>
                <a:cs typeface="Helvetica Neue Light" charset="0"/>
              </a:rPr>
              <a:t>on template: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player.round_number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r>
              <a:rPr lang="en-US" sz="5700" dirty="0" smtClean="0">
                <a:latin typeface="Helvetica Neue Thin" charset="0"/>
                <a:ea typeface="Helvetica Neue Thin" charset="0"/>
                <a:cs typeface="Helvetica Neue Thin" charset="0"/>
              </a:rPr>
              <a:t>on page: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8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 through any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pages</a:t>
            </a: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template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47" y="2519613"/>
            <a:ext cx="8379060" cy="1298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97" y="4431631"/>
            <a:ext cx="7717924" cy="22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9671" y="734786"/>
            <a:ext cx="733152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Our main goal: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Show something to the participant.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Get his/her reaction on it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273628" y="4816928"/>
            <a:ext cx="9111343" cy="1208633"/>
          </a:xfrm>
          <a:custGeom>
            <a:avLst/>
            <a:gdLst>
              <a:gd name="connsiteX0" fmla="*/ 0 w 9111343"/>
              <a:gd name="connsiteY0" fmla="*/ 0 h 1208633"/>
              <a:gd name="connsiteX1" fmla="*/ 3216729 w 9111343"/>
              <a:gd name="connsiteY1" fmla="*/ 1208314 h 1208633"/>
              <a:gd name="connsiteX2" fmla="*/ 9111343 w 9111343"/>
              <a:gd name="connsiteY2" fmla="*/ 130629 h 120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1343" h="1208633">
                <a:moveTo>
                  <a:pt x="0" y="0"/>
                </a:moveTo>
                <a:cubicBezTo>
                  <a:pt x="849086" y="593271"/>
                  <a:pt x="1698172" y="1186543"/>
                  <a:pt x="3216729" y="1208314"/>
                </a:cubicBezTo>
                <a:cubicBezTo>
                  <a:pt x="4735286" y="1230085"/>
                  <a:pt x="9111343" y="130629"/>
                  <a:pt x="9111343" y="130629"/>
                </a:cubicBezTo>
              </a:path>
            </a:pathLst>
          </a:custGeom>
          <a:noFill/>
          <a:ln w="1270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356509"/>
            <a:ext cx="5652156" cy="62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0357" y="212271"/>
            <a:ext cx="7701643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Models are responsible for storing  and processing data in the database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Anything that you need to be stored should be defined as a field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file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45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99495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75546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40331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65532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90732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38753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63953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89154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7380514" cy="643345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Pages are responsible for retrieving and passing back data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to templates and vice versa.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If you need to show something to a participant or to get his/her input, you need to state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6955970" cy="6433458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Templates are just ordinary html files which get the info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show it to a participant.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As soon as a participant clicks ‘Next’ the data he enters is passed back to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8646</TotalTime>
  <Words>921</Words>
  <Application>Microsoft Macintosh PowerPoint</Application>
  <PresentationFormat>Widescreen</PresentationFormat>
  <Paragraphs>216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Calibri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oTree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first oTree app</vt:lpstr>
      <vt:lpstr>the first oTree app</vt:lpstr>
      <vt:lpstr>Very brief introduction</vt:lpstr>
      <vt:lpstr>Structure of oTree app</vt:lpstr>
      <vt:lpstr>models.py</vt:lpstr>
      <vt:lpstr>models.py</vt:lpstr>
      <vt:lpstr>models.py</vt:lpstr>
      <vt:lpstr>creating_session method</vt:lpstr>
      <vt:lpstr>Data processing: first intro</vt:lpstr>
      <vt:lpstr>Anatomy of an oTree Page</vt:lpstr>
      <vt:lpstr>Anatomy of an oTree Page</vt:lpstr>
      <vt:lpstr>Field form(s) on a template</vt:lpstr>
      <vt:lpstr>Methods of an oTree Page</vt:lpstr>
      <vt:lpstr>Dynamic set of forms</vt:lpstr>
      <vt:lpstr>Dynamic min/max</vt:lpstr>
      <vt:lpstr>Templates: using variables</vt:lpstr>
      <vt:lpstr>GIT: creation</vt:lpstr>
      <vt:lpstr>GIT: pushing update</vt:lpstr>
      <vt:lpstr>Heroku</vt:lpstr>
      <vt:lpstr>Obtaining data from previous rounds</vt:lpstr>
      <vt:lpstr>Loop through any lists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113</cp:revision>
  <cp:lastPrinted>2018-05-22T07:03:01Z</cp:lastPrinted>
  <dcterms:created xsi:type="dcterms:W3CDTF">2018-05-14T20:05:36Z</dcterms:created>
  <dcterms:modified xsi:type="dcterms:W3CDTF">2018-07-10T12:01:04Z</dcterms:modified>
</cp:coreProperties>
</file>